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3" r:id="rId3"/>
    <p:sldId id="264" r:id="rId4"/>
    <p:sldId id="259" r:id="rId5"/>
    <p:sldId id="262" r:id="rId6"/>
    <p:sldId id="261" r:id="rId7"/>
    <p:sldId id="265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5CD59"/>
    <a:srgbClr val="76C1E1"/>
    <a:srgbClr val="4F5E83"/>
    <a:srgbClr val="E9CB83"/>
    <a:srgbClr val="2F5597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8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7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E3FBF3D-BE66-5F4F-9F16-E85A149C1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3" y="-19600"/>
            <a:ext cx="12280739" cy="6898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EC188-9623-8D4B-B5AA-FA733E2AD6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0784" y="5265880"/>
            <a:ext cx="5624944" cy="408089"/>
          </a:xfrm>
        </p:spPr>
        <p:txBody>
          <a:bodyPr anchor="t">
            <a:normAutofit/>
          </a:bodyPr>
          <a:lstStyle>
            <a:lvl1pPr algn="l">
              <a:defRPr sz="27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D18E78-C4E2-234D-9D05-BE40961009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969" y="2338753"/>
            <a:ext cx="5089511" cy="22707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7FF33A-F856-9049-8D34-86025982C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"/>
          <a:stretch/>
        </p:blipFill>
        <p:spPr>
          <a:xfrm>
            <a:off x="8652085" y="-19600"/>
            <a:ext cx="3539915" cy="68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0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E8C-F1F3-1146-AFB5-48608FAF5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AB0E3A-870B-6C41-9369-5486EC296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D2AEF-D6B9-3743-B9C3-D9CE43C47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1FAE6-407D-5E4D-A294-157BE51E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E62678-ACD4-7C46-BB6D-482E33630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2D02A-9F3E-AA40-8F19-382FA05A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A54E7-6F9C-3B4C-B40C-1AFD5858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E129A-12AC-9B47-8219-597D0E5543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7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5CEB-DAD5-794C-8A32-FCCB4A90D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98279-D59F-5E4B-9941-81C7CA6DF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FAD1C-7EEF-3443-9A4C-90CA03E5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E62678-ACD4-7C46-BB6D-482E33630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E9F9C-B9AB-F34A-80C4-D322DFF6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6783-772C-5044-872E-9416B5C7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E129A-12AC-9B47-8219-597D0E5543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19A1D-EB7B-DF4C-A406-4D673EBF4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DE872-92DD-E24D-8548-6DBCC7D5E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A96DE-B890-2143-8D8C-6B20CB59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E62678-ACD4-7C46-BB6D-482E33630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900FD-4770-D549-A058-DF4C90FA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E6882-6AD5-DD42-ABCC-73F7023E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E129A-12AC-9B47-8219-597D0E5543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6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B - Slide simples" preserve="1">
  <p:cSld name="DB - Slide simple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 amt="6000"/>
          </a:blip>
          <a:srcRect/>
          <a:stretch/>
        </p:blipFill>
        <p:spPr>
          <a:xfrm rot="5400000">
            <a:off x="3522645" y="-2087415"/>
            <a:ext cx="6581941" cy="107567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4"/>
          <p:cNvGrpSpPr/>
          <p:nvPr/>
        </p:nvGrpSpPr>
        <p:grpSpPr>
          <a:xfrm rot="-5400000">
            <a:off x="6044380" y="721954"/>
            <a:ext cx="103239" cy="12192001"/>
            <a:chOff x="0" y="0"/>
            <a:chExt cx="179882" cy="6340839"/>
          </a:xfrm>
        </p:grpSpPr>
        <p:sp>
          <p:nvSpPr>
            <p:cNvPr id="30" name="Google Shape;30;p4"/>
            <p:cNvSpPr/>
            <p:nvPr/>
          </p:nvSpPr>
          <p:spPr>
            <a:xfrm>
              <a:off x="0" y="0"/>
              <a:ext cx="179882" cy="2113613"/>
            </a:xfrm>
            <a:prstGeom prst="rect">
              <a:avLst/>
            </a:prstGeom>
            <a:solidFill>
              <a:srgbClr val="BCD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0" y="2113613"/>
              <a:ext cx="179882" cy="2113613"/>
            </a:xfrm>
            <a:prstGeom prst="rect">
              <a:avLst/>
            </a:prstGeom>
            <a:solidFill>
              <a:srgbClr val="95C0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0" y="4227226"/>
              <a:ext cx="179882" cy="2113613"/>
            </a:xfrm>
            <a:prstGeom prst="rect">
              <a:avLst/>
            </a:prstGeom>
            <a:solidFill>
              <a:srgbClr val="60A6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4"/>
          <p:cNvSpPr txBox="1"/>
          <p:nvPr/>
        </p:nvSpPr>
        <p:spPr>
          <a:xfrm>
            <a:off x="11439793" y="6392486"/>
            <a:ext cx="548777" cy="31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67" b="1">
                <a:solidFill>
                  <a:srgbClr val="5BA91D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67" b="1">
              <a:solidFill>
                <a:srgbClr val="5BA9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34;p4"/>
          <p:cNvCxnSpPr/>
          <p:nvPr/>
        </p:nvCxnSpPr>
        <p:spPr>
          <a:xfrm>
            <a:off x="11648445" y="6376988"/>
            <a:ext cx="543553" cy="0"/>
          </a:xfrm>
          <a:prstGeom prst="straightConnector1">
            <a:avLst/>
          </a:prstGeom>
          <a:noFill/>
          <a:ln w="9525" cap="flat" cmpd="sng">
            <a:solidFill>
              <a:srgbClr val="5BA91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941" y="174829"/>
            <a:ext cx="1034001" cy="14946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302623" y="87448"/>
            <a:ext cx="10492895" cy="55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A91D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rgbClr val="5BA91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03213" y="641350"/>
            <a:ext cx="10491787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A91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BA91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78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E71C-6725-4B57-9F6D-292CA34CD78A}" type="datetimeFigureOut">
              <a:rPr lang="pt-BR" smtClean="0"/>
              <a:t>28/08/2019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E625-12D4-463D-BCFF-8C932D2924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48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1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757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D5E1-6AD6-6044-B1D3-98609EA4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5E170-5D76-E44E-8C3D-07F8A32A4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31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9C1D4F-1868-B44A-A038-DBCC71C17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724" y="-19600"/>
            <a:ext cx="12257589" cy="6898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BC307B-9DCE-F143-B592-B881F3B3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380" y="1602785"/>
            <a:ext cx="7128166" cy="554638"/>
          </a:xfrm>
        </p:spPr>
        <p:txBody>
          <a:bodyPr anchor="t"/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1AE43F-C19B-F54D-97C4-0B9587CB0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321934"/>
            <a:ext cx="2327600" cy="3559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F2B6C7-8507-6546-900F-136377F6EE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0" y="4706932"/>
            <a:ext cx="2500739" cy="11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3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A2EBD-5AA8-1244-AE12-43C0CEAC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550F5-116B-3247-8275-201D4CF09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FD64B-C77E-604C-B79D-92DAF7395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C876B-B39C-8D46-893B-A9A01B8A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E62678-ACD4-7C46-BB6D-482E33630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FBCF3-F8B9-F045-8EE5-3DB97FEE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B4DFB-F181-FD42-9BB1-EF641FFA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E129A-12AC-9B47-8219-597D0E5543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7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69A2FC-67D8-0940-9BAA-058DD1021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575" y="-19600"/>
            <a:ext cx="12211291" cy="6898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A2EBD-5AA8-1244-AE12-43C0CEAC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932" y="3769418"/>
            <a:ext cx="5621833" cy="533641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D1D7F1-0CA3-F84D-9AFF-2470FD37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097438"/>
            <a:ext cx="3063044" cy="2781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E35B-2142-0448-ACE6-B9FABFD6A5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019" b="-38446"/>
          <a:stretch/>
        </p:blipFill>
        <p:spPr>
          <a:xfrm>
            <a:off x="8454500" y="-19602"/>
            <a:ext cx="3737500" cy="30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7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2487-AB02-0543-93D9-12511878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69FEA-298F-7D4E-90AF-766303F89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0FA8F-1A0F-744D-AD2E-07A7225E2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F5385-D562-F840-A4C7-18674114D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A401D-56C9-8E47-BCD6-7DBF66DE4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63B09C-155B-9548-8009-C627DC34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E62678-ACD4-7C46-BB6D-482E33630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D881ED-3FD4-AF4E-8FBF-0E8CD014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479C6E-A56B-CB43-987A-EFB356F8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E129A-12AC-9B47-8219-597D0E5543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8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C9DE-AF7C-5D40-8694-C70DA106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8FD0D-5541-D848-99FB-1EB6E02A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E62678-ACD4-7C46-BB6D-482E33630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33175-BA67-1445-B61B-31D02ACD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546EF-74B6-C545-803F-84678DC41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E129A-12AC-9B47-8219-597D0E5543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F065A7-654F-1344-9FCF-4E8C8B03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E62678-ACD4-7C46-BB6D-482E33630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2D7D7-84E3-724D-8984-F1AC0922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FEFCB-672E-304B-BF4C-1F54B9DD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E129A-12AC-9B47-8219-597D0E5543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62DC-4DA7-FE41-A8AD-81BD623D9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5BBF0-68E5-1945-B8CB-5D36648A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8B5F0-2747-AB4A-BF7D-556C49E7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CA28C-3C8F-F64D-BA16-B0BDE611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E62678-ACD4-7C46-BB6D-482E33630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F199B-C622-1740-AC36-3E7D1FAE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C8508-BB15-0944-9838-5018AEC4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E129A-12AC-9B47-8219-597D0E5543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9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89C6EB-FF43-034E-B25D-45B718A57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"/>
          <a:stretch/>
        </p:blipFill>
        <p:spPr>
          <a:xfrm>
            <a:off x="-14067" y="-19599"/>
            <a:ext cx="12217790" cy="700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190AB6-2E00-6444-BA31-06A92C01BFB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9274" y="5986055"/>
            <a:ext cx="1363626" cy="60840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496C34-5D47-B245-A4EF-0C30A8C4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-11575"/>
            <a:ext cx="10461047" cy="682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AEA1F-4966-8A47-8288-ECD1B958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73" y="13238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3703A-4F7B-F74E-B5CD-6CC964EB1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7"/>
          <a:stretch/>
        </p:blipFill>
        <p:spPr>
          <a:xfrm>
            <a:off x="11002482" y="-24491"/>
            <a:ext cx="1196551" cy="12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Clr>
          <a:srgbClr val="F26E46"/>
        </a:buClr>
        <a:buFont typeface="Arial" panose="020B0604020202020204" pitchFamily="34" charset="0"/>
        <a:buChar char="•"/>
        <a:defRPr sz="2400" kern="1200">
          <a:solidFill>
            <a:srgbClr val="333F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F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3F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33F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33F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1.png"/><Relationship Id="rId21" Type="http://schemas.openxmlformats.org/officeDocument/2006/relationships/image" Target="../media/image38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20.jp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hyperlink" Target="#HIDH10"/><Relationship Id="rId19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990783" y="5265880"/>
            <a:ext cx="6331345" cy="40808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Rumo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Mercado </a:t>
            </a:r>
            <a:r>
              <a:rPr lang="en-US" dirty="0"/>
              <a:t>Digital</a:t>
            </a:r>
            <a:r>
              <a:rPr lang="en-US" sz="2000" b="1" dirty="0" smtClean="0">
                <a:solidFill>
                  <a:schemeClr val="accent4"/>
                </a:solidFill>
              </a:rPr>
              <a:t/>
            </a:r>
            <a:br>
              <a:rPr lang="en-US" sz="2000" b="1" dirty="0" smtClean="0">
                <a:solidFill>
                  <a:schemeClr val="accent4"/>
                </a:solidFill>
              </a:rPr>
            </a:br>
            <a:r>
              <a:rPr lang="en-US" sz="2000" b="1" dirty="0" err="1" smtClean="0">
                <a:solidFill>
                  <a:schemeClr val="accent4"/>
                </a:solidFill>
              </a:rPr>
              <a:t>Maturidade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smtClean="0">
                <a:solidFill>
                  <a:schemeClr val="accent4"/>
                </a:solidFill>
              </a:rPr>
              <a:t>e </a:t>
            </a:r>
            <a:r>
              <a:rPr lang="en-US" sz="2000" b="1" dirty="0" err="1" smtClean="0">
                <a:solidFill>
                  <a:schemeClr val="accent4"/>
                </a:solidFill>
              </a:rPr>
              <a:t>pioneirismo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na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Jornada</a:t>
            </a:r>
            <a:r>
              <a:rPr lang="en-US" sz="2000" b="1" dirty="0" smtClean="0">
                <a:solidFill>
                  <a:schemeClr val="accent4"/>
                </a:solidFill>
              </a:rPr>
              <a:t> para  a </a:t>
            </a:r>
            <a:r>
              <a:rPr lang="en-US" sz="2000" b="1" dirty="0" err="1" smtClean="0">
                <a:solidFill>
                  <a:schemeClr val="accent4"/>
                </a:solidFill>
              </a:rPr>
              <a:t>Nuvem</a:t>
            </a:r>
            <a:endParaRPr lang="pt-BR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9B2C-9846-B144-8CEA-8EBD781B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2A1FCE-562C-B544-8804-C68A08BE0968}"/>
              </a:ext>
            </a:extLst>
          </p:cNvPr>
          <p:cNvSpPr/>
          <p:nvPr/>
        </p:nvSpPr>
        <p:spPr>
          <a:xfrm>
            <a:off x="-58157" y="-350519"/>
            <a:ext cx="12306299" cy="695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DA7B5-FAB8-0841-88C1-EA4B7A299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61845">
            <a:off x="1305296" y="-1242948"/>
            <a:ext cx="12311669" cy="10478154"/>
          </a:xfrm>
          <a:prstGeom prst="rect">
            <a:avLst/>
          </a:prstGeom>
        </p:spPr>
      </p:pic>
      <p:pic>
        <p:nvPicPr>
          <p:cNvPr id="11" name="Picture 10" descr="A picture containing electronics, table&#10;&#10;Description automatically generated">
            <a:extLst>
              <a:ext uri="{FF2B5EF4-FFF2-40B4-BE49-F238E27FC236}">
                <a16:creationId xmlns:a16="http://schemas.microsoft.com/office/drawing/2014/main" id="{414AB37C-30B7-E349-B201-D8CAAB156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97" y="596737"/>
            <a:ext cx="3535883" cy="3119433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82C3ABCC-1547-4241-9105-944B2918DFD5}"/>
              </a:ext>
            </a:extLst>
          </p:cNvPr>
          <p:cNvSpPr txBox="1">
            <a:spLocks/>
          </p:cNvSpPr>
          <p:nvPr/>
        </p:nvSpPr>
        <p:spPr>
          <a:xfrm>
            <a:off x="419097" y="255284"/>
            <a:ext cx="10461047" cy="682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2000" b="1" dirty="0">
                <a:solidFill>
                  <a:schemeClr val="tx2"/>
                </a:solidFill>
              </a:rPr>
              <a:t>A jornada para as nuvens </a:t>
            </a:r>
            <a:r>
              <a:rPr lang="pt-BR" sz="2000" dirty="0" smtClean="0">
                <a:solidFill>
                  <a:schemeClr val="tx2"/>
                </a:solidFill>
              </a:rPr>
              <a:t>começa na nuvem privada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14" name="Seta para a Direita 4">
            <a:extLst>
              <a:ext uri="{FF2B5EF4-FFF2-40B4-BE49-F238E27FC236}">
                <a16:creationId xmlns:a16="http://schemas.microsoft.com/office/drawing/2014/main" id="{D408592F-5EBC-7F4B-97E6-9A7FF5F11B36}"/>
              </a:ext>
            </a:extLst>
          </p:cNvPr>
          <p:cNvSpPr/>
          <p:nvPr/>
        </p:nvSpPr>
        <p:spPr>
          <a:xfrm>
            <a:off x="2591091" y="5541785"/>
            <a:ext cx="4424389" cy="690995"/>
          </a:xfrm>
          <a:prstGeom prst="rightArrow">
            <a:avLst>
              <a:gd name="adj1" fmla="val 68045"/>
              <a:gd name="adj2" fmla="val 6278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JORNADA PARA NUVEM</a:t>
            </a:r>
          </a:p>
        </p:txBody>
      </p:sp>
      <p:sp>
        <p:nvSpPr>
          <p:cNvPr id="16" name="Retângulo 11">
            <a:extLst>
              <a:ext uri="{FF2B5EF4-FFF2-40B4-BE49-F238E27FC236}">
                <a16:creationId xmlns:a16="http://schemas.microsoft.com/office/drawing/2014/main" id="{DADD7795-E6FB-A044-8A46-BA4E2B8836D4}"/>
              </a:ext>
            </a:extLst>
          </p:cNvPr>
          <p:cNvSpPr/>
          <p:nvPr/>
        </p:nvSpPr>
        <p:spPr>
          <a:xfrm>
            <a:off x="7584583" y="4621245"/>
            <a:ext cx="3545292" cy="1560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 por serviço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Escalabilidade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disponibilidade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performance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Gerenciamento automatizado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Aquisição facilitada de serviços e infraestrutura</a:t>
            </a:r>
          </a:p>
          <a:p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3">
            <a:extLst>
              <a:ext uri="{FF2B5EF4-FFF2-40B4-BE49-F238E27FC236}">
                <a16:creationId xmlns:a16="http://schemas.microsoft.com/office/drawing/2014/main" id="{228BF941-1E0A-C64C-B47C-A437662F576C}"/>
              </a:ext>
            </a:extLst>
          </p:cNvPr>
          <p:cNvSpPr txBox="1"/>
          <p:nvPr/>
        </p:nvSpPr>
        <p:spPr>
          <a:xfrm>
            <a:off x="7584583" y="4169259"/>
            <a:ext cx="4221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Nuvem pública é a meta de excelência</a:t>
            </a:r>
            <a:endParaRPr lang="pt-BR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0E9C3EDC-F187-4048-9D8A-FB4EB2F352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378" y="2408422"/>
            <a:ext cx="5776112" cy="4258277"/>
          </a:xfrm>
          <a:prstGeom prst="rect">
            <a:avLst/>
          </a:prstGeom>
        </p:spPr>
      </p:pic>
      <p:sp>
        <p:nvSpPr>
          <p:cNvPr id="20" name="CaixaDeTexto 3">
            <a:extLst>
              <a:ext uri="{FF2B5EF4-FFF2-40B4-BE49-F238E27FC236}">
                <a16:creationId xmlns:a16="http://schemas.microsoft.com/office/drawing/2014/main" id="{3713E423-4BAE-5248-8DEE-CC44B47481FF}"/>
              </a:ext>
            </a:extLst>
          </p:cNvPr>
          <p:cNvSpPr txBox="1"/>
          <p:nvPr/>
        </p:nvSpPr>
        <p:spPr>
          <a:xfrm>
            <a:off x="1480991" y="1354294"/>
            <a:ext cx="5161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Nuvem Privada.</a:t>
            </a:r>
          </a:p>
        </p:txBody>
      </p:sp>
      <p:sp>
        <p:nvSpPr>
          <p:cNvPr id="13" name="Retângulo 5">
            <a:extLst>
              <a:ext uri="{FF2B5EF4-FFF2-40B4-BE49-F238E27FC236}">
                <a16:creationId xmlns:a16="http://schemas.microsoft.com/office/drawing/2014/main" id="{D2148AA4-6550-B447-B1CA-47AEBAAF3F9B}"/>
              </a:ext>
            </a:extLst>
          </p:cNvPr>
          <p:cNvSpPr/>
          <p:nvPr/>
        </p:nvSpPr>
        <p:spPr>
          <a:xfrm>
            <a:off x="1480991" y="1653765"/>
            <a:ext cx="4102758" cy="1470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um controle financeiro?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custa sua infraestrutura?</a:t>
            </a:r>
            <a:endParaRPr lang="pt-BR" sz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se utiliza dessa infraestrutura?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custa cada departamento ou pessoa para a TI?</a:t>
            </a:r>
            <a:endParaRPr lang="pt-BR" sz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5">
            <a:extLst>
              <a:ext uri="{FF2B5EF4-FFF2-40B4-BE49-F238E27FC236}">
                <a16:creationId xmlns:a16="http://schemas.microsoft.com/office/drawing/2014/main" id="{D2148AA4-6550-B447-B1CA-47AEBAAF3F9B}"/>
              </a:ext>
            </a:extLst>
          </p:cNvPr>
          <p:cNvSpPr/>
          <p:nvPr/>
        </p:nvSpPr>
        <p:spPr>
          <a:xfrm>
            <a:off x="5382734" y="4696603"/>
            <a:ext cx="1563026" cy="1470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</a:p>
          <a:p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</a:p>
          <a:p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  <a:endParaRPr lang="pt-BR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1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9B2C-9846-B144-8CEA-8EBD781B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2A1FCE-562C-B544-8804-C68A08BE0968}"/>
              </a:ext>
            </a:extLst>
          </p:cNvPr>
          <p:cNvSpPr/>
          <p:nvPr/>
        </p:nvSpPr>
        <p:spPr>
          <a:xfrm>
            <a:off x="-114300" y="-101599"/>
            <a:ext cx="12306299" cy="695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DA7B5-FAB8-0841-88C1-EA4B7A299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61845">
            <a:off x="1305296" y="-1242948"/>
            <a:ext cx="12311669" cy="10478154"/>
          </a:xfrm>
          <a:prstGeom prst="rect">
            <a:avLst/>
          </a:prstGeom>
        </p:spPr>
      </p:pic>
      <p:pic>
        <p:nvPicPr>
          <p:cNvPr id="11" name="Picture 10" descr="A picture containing electronics, table&#10;&#10;Description automatically generated">
            <a:extLst>
              <a:ext uri="{FF2B5EF4-FFF2-40B4-BE49-F238E27FC236}">
                <a16:creationId xmlns:a16="http://schemas.microsoft.com/office/drawing/2014/main" id="{414AB37C-30B7-E349-B201-D8CAAB156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47" y="1923971"/>
            <a:ext cx="3296745" cy="2908460"/>
          </a:xfrm>
          <a:prstGeom prst="rect">
            <a:avLst/>
          </a:prstGeom>
        </p:spPr>
      </p:pic>
      <p:sp>
        <p:nvSpPr>
          <p:cNvPr id="17" name="CaixaDeTexto 3">
            <a:extLst>
              <a:ext uri="{FF2B5EF4-FFF2-40B4-BE49-F238E27FC236}">
                <a16:creationId xmlns:a16="http://schemas.microsoft.com/office/drawing/2014/main" id="{228BF941-1E0A-C64C-B47C-A437662F576C}"/>
              </a:ext>
            </a:extLst>
          </p:cNvPr>
          <p:cNvSpPr txBox="1"/>
          <p:nvPr/>
        </p:nvSpPr>
        <p:spPr>
          <a:xfrm>
            <a:off x="8612702" y="5053452"/>
            <a:ext cx="2135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Nuvem Pública</a:t>
            </a:r>
            <a:endParaRPr lang="pt-BR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3">
            <a:extLst>
              <a:ext uri="{FF2B5EF4-FFF2-40B4-BE49-F238E27FC236}">
                <a16:creationId xmlns:a16="http://schemas.microsoft.com/office/drawing/2014/main" id="{3713E423-4BAE-5248-8DEE-CC44B47481FF}"/>
              </a:ext>
            </a:extLst>
          </p:cNvPr>
          <p:cNvSpPr txBox="1"/>
          <p:nvPr/>
        </p:nvSpPr>
        <p:spPr>
          <a:xfrm>
            <a:off x="486783" y="5217295"/>
            <a:ext cx="2135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Nuvem Privada</a:t>
            </a:r>
            <a:endParaRPr lang="pt-BR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D56F3CF-B891-5A48-9950-CD846BBEE3E1}"/>
              </a:ext>
            </a:extLst>
          </p:cNvPr>
          <p:cNvSpPr txBox="1">
            <a:spLocks/>
          </p:cNvSpPr>
          <p:nvPr/>
        </p:nvSpPr>
        <p:spPr>
          <a:xfrm>
            <a:off x="486783" y="548433"/>
            <a:ext cx="5781282" cy="137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tx2"/>
                </a:solidFill>
              </a:rPr>
              <a:t>O QUE PODE </a:t>
            </a:r>
            <a:r>
              <a:rPr lang="pt-BR" sz="2800" b="1" dirty="0" smtClean="0">
                <a:solidFill>
                  <a:schemeClr val="tx2"/>
                </a:solidFill>
              </a:rPr>
              <a:t>ATRAPALHAR A JORNADA?</a:t>
            </a:r>
            <a:r>
              <a:rPr lang="pt-BR" sz="2800" b="1" dirty="0">
                <a:solidFill>
                  <a:schemeClr val="tx2"/>
                </a:solidFill>
              </a:rPr>
              <a:t/>
            </a:r>
            <a:br>
              <a:rPr lang="pt-BR" sz="2800" b="1" dirty="0">
                <a:solidFill>
                  <a:schemeClr val="tx2"/>
                </a:solidFill>
              </a:rPr>
            </a:br>
            <a:r>
              <a:rPr lang="pt-BR" sz="1800" dirty="0">
                <a:solidFill>
                  <a:schemeClr val="accent5">
                    <a:lumMod val="75000"/>
                  </a:schemeClr>
                </a:solidFill>
              </a:rPr>
              <a:t>Falta de governança para poder começar</a:t>
            </a:r>
            <a:r>
              <a:rPr lang="pt-BR" sz="18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pt-BR" sz="1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O QUE NÃO SE MEDE NÃO PODE SER GERENCIADO</a:t>
            </a:r>
            <a:r>
              <a:rPr lang="pt-BR" sz="1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pt-BR" sz="18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pt-BR" sz="18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pt-BR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Seta para a Direita 14">
            <a:extLst>
              <a:ext uri="{FF2B5EF4-FFF2-40B4-BE49-F238E27FC236}">
                <a16:creationId xmlns:a16="http://schemas.microsoft.com/office/drawing/2014/main" id="{BF237C15-78F9-E84F-B232-3E8332A9DD3A}"/>
              </a:ext>
            </a:extLst>
          </p:cNvPr>
          <p:cNvSpPr/>
          <p:nvPr/>
        </p:nvSpPr>
        <p:spPr>
          <a:xfrm rot="18557612">
            <a:off x="5569463" y="2219597"/>
            <a:ext cx="2421966" cy="690995"/>
          </a:xfrm>
          <a:prstGeom prst="rightArrow">
            <a:avLst>
              <a:gd name="adj1" fmla="val 68045"/>
              <a:gd name="adj2" fmla="val 6278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Falta de governança</a:t>
            </a:r>
          </a:p>
        </p:txBody>
      </p:sp>
      <p:sp>
        <p:nvSpPr>
          <p:cNvPr id="21" name="Seta para a Direita 22">
            <a:extLst>
              <a:ext uri="{FF2B5EF4-FFF2-40B4-BE49-F238E27FC236}">
                <a16:creationId xmlns:a16="http://schemas.microsoft.com/office/drawing/2014/main" id="{0A7AAC5E-1510-BA44-9F9A-A29FD3FA50B5}"/>
              </a:ext>
            </a:extLst>
          </p:cNvPr>
          <p:cNvSpPr/>
          <p:nvPr/>
        </p:nvSpPr>
        <p:spPr>
          <a:xfrm rot="3075302">
            <a:off x="5561253" y="4388063"/>
            <a:ext cx="2428811" cy="690995"/>
          </a:xfrm>
          <a:prstGeom prst="rightArrow">
            <a:avLst>
              <a:gd name="adj1" fmla="val 68045"/>
              <a:gd name="adj2" fmla="val 6278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Falta de maturidade</a:t>
            </a:r>
          </a:p>
        </p:txBody>
      </p:sp>
      <p:sp>
        <p:nvSpPr>
          <p:cNvPr id="22" name="Seta para a Direita 23">
            <a:extLst>
              <a:ext uri="{FF2B5EF4-FFF2-40B4-BE49-F238E27FC236}">
                <a16:creationId xmlns:a16="http://schemas.microsoft.com/office/drawing/2014/main" id="{AFC47FA9-D8A3-A64A-BBEC-4465C710510C}"/>
              </a:ext>
            </a:extLst>
          </p:cNvPr>
          <p:cNvSpPr/>
          <p:nvPr/>
        </p:nvSpPr>
        <p:spPr>
          <a:xfrm>
            <a:off x="3033808" y="3308762"/>
            <a:ext cx="3174740" cy="690995"/>
          </a:xfrm>
          <a:prstGeom prst="rightArrow">
            <a:avLst>
              <a:gd name="adj1" fmla="val 68045"/>
              <a:gd name="adj2" fmla="val 6278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JORNADA PARA NUVEM</a:t>
            </a:r>
          </a:p>
        </p:txBody>
      </p:sp>
      <p:pic>
        <p:nvPicPr>
          <p:cNvPr id="23" name="Picture 22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B2D0EACC-05F7-8C44-A557-E69678ABA3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" y="2573240"/>
            <a:ext cx="3586511" cy="264405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67" y="5841925"/>
            <a:ext cx="10817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C000"/>
                </a:solidFill>
              </a:rPr>
              <a:t>COMO NÃO </a:t>
            </a:r>
            <a:r>
              <a:rPr lang="pt-BR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DESVIAR?</a:t>
            </a:r>
          </a:p>
        </p:txBody>
      </p:sp>
    </p:spTree>
    <p:extLst>
      <p:ext uri="{BB962C8B-B14F-4D97-AF65-F5344CB8AC3E}">
        <p14:creationId xmlns:p14="http://schemas.microsoft.com/office/powerpoint/2010/main" val="1776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119401" y="-101600"/>
            <a:ext cx="12413001" cy="695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/>
              <a:t>A experiência na nuvem publica não pode ser frustada por erros estratégicos, de negócios ou mesmo da operação propriamente dita. Visando o sucesso e necessária assertividade na migração de dados e futura prestação de serviços com a nuvem publica a maturidade se faz obrigatória.</a:t>
            </a:r>
          </a:p>
          <a:p>
            <a:r>
              <a:rPr lang="pt-BR"/>
              <a:t> 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2979768" y="3581078"/>
            <a:ext cx="1375200" cy="1231076"/>
          </a:xfrm>
          <a:prstGeom prst="roundRect">
            <a:avLst/>
          </a:prstGeom>
          <a:noFill/>
          <a:ln w="38100">
            <a:solidFill>
              <a:srgbClr val="E9CB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E9CB83"/>
              </a:solidFill>
            </a:endParaRPr>
          </a:p>
          <a:p>
            <a:pPr algn="ctr"/>
            <a:endParaRPr lang="pt-BR" dirty="0">
              <a:solidFill>
                <a:srgbClr val="E9CB83"/>
              </a:solidFill>
            </a:endParaRPr>
          </a:p>
          <a:p>
            <a:pPr algn="ctr"/>
            <a:endParaRPr lang="pt-BR" dirty="0">
              <a:solidFill>
                <a:srgbClr val="E9CB83"/>
              </a:solidFill>
            </a:endParaRPr>
          </a:p>
          <a:p>
            <a:pPr algn="ctr"/>
            <a:endParaRPr lang="pt-BR" dirty="0">
              <a:solidFill>
                <a:srgbClr val="E9CB83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80232" y="4032988"/>
            <a:ext cx="12747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</a:p>
        </p:txBody>
      </p:sp>
      <p:sp>
        <p:nvSpPr>
          <p:cNvPr id="52" name="Retângulo Arredondado 51"/>
          <p:cNvSpPr/>
          <p:nvPr/>
        </p:nvSpPr>
        <p:spPr>
          <a:xfrm>
            <a:off x="7574590" y="3545004"/>
            <a:ext cx="1374473" cy="1231076"/>
          </a:xfrm>
          <a:prstGeom prst="roundRect">
            <a:avLst/>
          </a:prstGeom>
          <a:noFill/>
          <a:ln w="38100">
            <a:solidFill>
              <a:srgbClr val="4F5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E9CB83"/>
              </a:solidFill>
            </a:endParaRPr>
          </a:p>
          <a:p>
            <a:pPr algn="ctr"/>
            <a:endParaRPr lang="pt-BR" dirty="0">
              <a:solidFill>
                <a:srgbClr val="E9CB83"/>
              </a:solidFill>
            </a:endParaRPr>
          </a:p>
          <a:p>
            <a:pPr algn="ctr"/>
            <a:endParaRPr lang="pt-BR" dirty="0">
              <a:solidFill>
                <a:srgbClr val="E9CB83"/>
              </a:solidFill>
            </a:endParaRPr>
          </a:p>
          <a:p>
            <a:pPr algn="ctr"/>
            <a:endParaRPr lang="pt-BR" dirty="0">
              <a:solidFill>
                <a:srgbClr val="E9CB83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7670050" y="3996914"/>
            <a:ext cx="127445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Maturidade em</a:t>
            </a:r>
          </a:p>
          <a:p>
            <a:r>
              <a:rPr lang="pt-BR" sz="11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Nuvem</a:t>
            </a:r>
          </a:p>
        </p:txBody>
      </p:sp>
      <p:sp>
        <p:nvSpPr>
          <p:cNvPr id="48" name="Seta para a Direita 47"/>
          <p:cNvSpPr/>
          <p:nvPr/>
        </p:nvSpPr>
        <p:spPr>
          <a:xfrm>
            <a:off x="6972182" y="3452380"/>
            <a:ext cx="408925" cy="36348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4426862" y="3473565"/>
            <a:ext cx="408925" cy="36348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Seta para a Direita 39"/>
          <p:cNvSpPr/>
          <p:nvPr/>
        </p:nvSpPr>
        <p:spPr>
          <a:xfrm>
            <a:off x="2425700" y="2531676"/>
            <a:ext cx="7259381" cy="528832"/>
          </a:xfrm>
          <a:prstGeom prst="rightArrow">
            <a:avLst>
              <a:gd name="adj1" fmla="val 68045"/>
              <a:gd name="adj2" fmla="val 6278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JORNADA PARA NUVEM</a:t>
            </a:r>
          </a:p>
        </p:txBody>
      </p:sp>
      <p:pic>
        <p:nvPicPr>
          <p:cNvPr id="4100" name="Picture 4" descr="Resultado de imagem para cloud icon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20385" r="10383" b="34050"/>
          <a:stretch/>
        </p:blipFill>
        <p:spPr bwMode="auto">
          <a:xfrm>
            <a:off x="2784395" y="3036715"/>
            <a:ext cx="1711799" cy="87370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" name="Agrupar 3"/>
          <p:cNvGrpSpPr/>
          <p:nvPr/>
        </p:nvGrpSpPr>
        <p:grpSpPr>
          <a:xfrm>
            <a:off x="4818559" y="3015529"/>
            <a:ext cx="2222955" cy="873704"/>
            <a:chOff x="4859088" y="3621135"/>
            <a:chExt cx="2222955" cy="873704"/>
          </a:xfrm>
        </p:grpSpPr>
        <p:pic>
          <p:nvPicPr>
            <p:cNvPr id="45" name="Picture 4" descr="Resultado de imagem para cloud icon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52" t="20385" r="10383" b="34050"/>
            <a:stretch/>
          </p:blipFill>
          <p:spPr bwMode="auto">
            <a:xfrm>
              <a:off x="4859088" y="3621136"/>
              <a:ext cx="1711799" cy="873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Resultado de imagem para cloud icon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52" t="20385" r="10383" b="34050"/>
            <a:stretch/>
          </p:blipFill>
          <p:spPr bwMode="auto">
            <a:xfrm flipH="1">
              <a:off x="5370244" y="3621135"/>
              <a:ext cx="1711799" cy="873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Picture 4" descr="Resultado de imagem para cloud icon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20385" r="10383" b="34050"/>
          <a:stretch/>
        </p:blipFill>
        <p:spPr bwMode="auto">
          <a:xfrm flipH="1">
            <a:off x="7404795" y="3000641"/>
            <a:ext cx="1711799" cy="8737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aixaDeTexto 5"/>
          <p:cNvSpPr txBox="1"/>
          <p:nvPr/>
        </p:nvSpPr>
        <p:spPr>
          <a:xfrm>
            <a:off x="3080232" y="3510123"/>
            <a:ext cx="12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</a:t>
            </a:r>
            <a:r>
              <a:rPr lang="pt-BR" sz="11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endParaRPr lang="pt-BR" sz="11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5416587" y="3488938"/>
            <a:ext cx="12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pt-BR" sz="1100" b="1" dirty="0">
                <a:solidFill>
                  <a:srgbClr val="4F5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endParaRPr lang="pt-BR" sz="11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670050" y="3461349"/>
            <a:ext cx="12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pt-BR" sz="11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endParaRPr lang="pt-BR" sz="11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57FC76-34AA-D840-BA34-9D210F440039}"/>
              </a:ext>
            </a:extLst>
          </p:cNvPr>
          <p:cNvGrpSpPr/>
          <p:nvPr/>
        </p:nvGrpSpPr>
        <p:grpSpPr>
          <a:xfrm>
            <a:off x="-119401" y="5625990"/>
            <a:ext cx="12413001" cy="1224673"/>
            <a:chOff x="-119401" y="5625990"/>
            <a:chExt cx="12413001" cy="1224673"/>
          </a:xfrm>
        </p:grpSpPr>
        <p:sp>
          <p:nvSpPr>
            <p:cNvPr id="54" name="Retângulo 53"/>
            <p:cNvSpPr/>
            <p:nvPr/>
          </p:nvSpPr>
          <p:spPr>
            <a:xfrm>
              <a:off x="-119401" y="5625990"/>
              <a:ext cx="12413001" cy="122467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761281" y="5724627"/>
              <a:ext cx="88486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MATURIDADE: O PRINCIPAL DESAFIO</a:t>
              </a:r>
            </a:p>
            <a:p>
              <a:pPr algn="ctr">
                <a:lnSpc>
                  <a:spcPct val="150000"/>
                </a:lnSpc>
              </a:pPr>
              <a:r>
                <a:rPr lang="pt-B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experiência na nuvem publica não pode ser frustrada por erros estratégicos, de negócios ou da operação. </a:t>
              </a:r>
            </a:p>
            <a:p>
              <a:pPr algn="ctr">
                <a:lnSpc>
                  <a:spcPct val="150000"/>
                </a:lnSpc>
              </a:pPr>
              <a:r>
                <a:rPr lang="pt-B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falta de maturidade é fatal na hora de migrar dados ou na futura prestação de serviços.</a:t>
              </a:r>
            </a:p>
          </p:txBody>
        </p:sp>
      </p:grpSp>
      <p:pic>
        <p:nvPicPr>
          <p:cNvPr id="25" name="Picture 24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C2B9E96E-8003-0747-AC2E-870A3EED3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1" y="1343829"/>
            <a:ext cx="3586511" cy="2644055"/>
          </a:xfrm>
          <a:prstGeom prst="rect">
            <a:avLst/>
          </a:prstGeom>
        </p:spPr>
      </p:pic>
      <p:sp>
        <p:nvSpPr>
          <p:cNvPr id="26" name="CaixaDeTexto 3">
            <a:extLst>
              <a:ext uri="{FF2B5EF4-FFF2-40B4-BE49-F238E27FC236}">
                <a16:creationId xmlns:a16="http://schemas.microsoft.com/office/drawing/2014/main" id="{5F60F5B9-6E44-E442-8EFB-613EDDEC669B}"/>
              </a:ext>
            </a:extLst>
          </p:cNvPr>
          <p:cNvSpPr txBox="1"/>
          <p:nvPr/>
        </p:nvSpPr>
        <p:spPr>
          <a:xfrm>
            <a:off x="486783" y="4213182"/>
            <a:ext cx="2135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Nuvem Privada</a:t>
            </a:r>
            <a:endParaRPr lang="pt-BR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C13F0632-5D16-9D43-ADA9-D22C4A9E517C}"/>
              </a:ext>
            </a:extLst>
          </p:cNvPr>
          <p:cNvSpPr txBox="1">
            <a:spLocks/>
          </p:cNvSpPr>
          <p:nvPr/>
        </p:nvSpPr>
        <p:spPr>
          <a:xfrm>
            <a:off x="486783" y="109533"/>
            <a:ext cx="11682180" cy="137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tx2"/>
                </a:solidFill>
              </a:rPr>
              <a:t>O Caminho correto da Jornada para as Nuvens</a:t>
            </a:r>
            <a:r>
              <a:rPr lang="pt-BR" sz="2800" b="1" dirty="0">
                <a:solidFill>
                  <a:schemeClr val="tx2"/>
                </a:solidFill>
              </a:rPr>
              <a:t/>
            </a:r>
            <a:br>
              <a:rPr lang="pt-BR" sz="2800" b="1" dirty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Analisar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estrategicamente e minuciosamente a economia e a maximização dos lucros</a:t>
            </a:r>
          </a:p>
        </p:txBody>
      </p:sp>
      <p:pic>
        <p:nvPicPr>
          <p:cNvPr id="29" name="Picture 28" descr="A picture containing electronics, table&#10;&#10;Description automatically generated">
            <a:extLst>
              <a:ext uri="{FF2B5EF4-FFF2-40B4-BE49-F238E27FC236}">
                <a16:creationId xmlns:a16="http://schemas.microsoft.com/office/drawing/2014/main" id="{52D00F09-DF88-AF45-B05B-8C10ABE0E7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826" y="1096558"/>
            <a:ext cx="3296745" cy="2908460"/>
          </a:xfrm>
          <a:prstGeom prst="rect">
            <a:avLst/>
          </a:prstGeom>
        </p:spPr>
      </p:pic>
      <p:sp>
        <p:nvSpPr>
          <p:cNvPr id="30" name="CaixaDeTexto 3">
            <a:extLst>
              <a:ext uri="{FF2B5EF4-FFF2-40B4-BE49-F238E27FC236}">
                <a16:creationId xmlns:a16="http://schemas.microsoft.com/office/drawing/2014/main" id="{2E9216DA-9FA7-D043-A24A-6EE5C038E77A}"/>
              </a:ext>
            </a:extLst>
          </p:cNvPr>
          <p:cNvSpPr txBox="1"/>
          <p:nvPr/>
        </p:nvSpPr>
        <p:spPr>
          <a:xfrm>
            <a:off x="9685081" y="4226039"/>
            <a:ext cx="2135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Nuvem Pública</a:t>
            </a:r>
            <a:endParaRPr lang="pt-BR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141AD831-9329-E342-AF22-7B33FA120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45" y="-69133"/>
            <a:ext cx="12314903" cy="6927133"/>
          </a:xfrm>
          <a:prstGeom prst="rect">
            <a:avLst/>
          </a:prstGeom>
        </p:spPr>
      </p:pic>
      <p:sp>
        <p:nvSpPr>
          <p:cNvPr id="64" name="Retângulo de cantos arredondados 123">
            <a:extLst>
              <a:ext uri="{FF2B5EF4-FFF2-40B4-BE49-F238E27FC236}">
                <a16:creationId xmlns:a16="http://schemas.microsoft.com/office/drawing/2014/main" id="{5CD3AE05-F321-D24A-8A04-FE60D58A2493}"/>
              </a:ext>
            </a:extLst>
          </p:cNvPr>
          <p:cNvSpPr/>
          <p:nvPr/>
        </p:nvSpPr>
        <p:spPr>
          <a:xfrm>
            <a:off x="-44245" y="5030553"/>
            <a:ext cx="12314903" cy="1823079"/>
          </a:xfrm>
          <a:prstGeom prst="roundRect">
            <a:avLst>
              <a:gd name="adj" fmla="val 0"/>
            </a:avLst>
          </a:prstGeom>
          <a:solidFill>
            <a:srgbClr val="333F53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89">
            <a:extLst>
              <a:ext uri="{FF2B5EF4-FFF2-40B4-BE49-F238E27FC236}">
                <a16:creationId xmlns:a16="http://schemas.microsoft.com/office/drawing/2014/main" id="{E82E5BA9-FBDB-2A4F-89B3-6EC8062A9A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5"/>
          <a:stretch/>
        </p:blipFill>
        <p:spPr>
          <a:xfrm>
            <a:off x="2235949" y="75581"/>
            <a:ext cx="7493228" cy="5546594"/>
          </a:xfrm>
          <a:prstGeom prst="rect">
            <a:avLst/>
          </a:prstGeom>
        </p:spPr>
      </p:pic>
      <p:sp>
        <p:nvSpPr>
          <p:cNvPr id="49" name="Retângulo de cantos arredondados 123">
            <a:extLst>
              <a:ext uri="{FF2B5EF4-FFF2-40B4-BE49-F238E27FC236}">
                <a16:creationId xmlns:a16="http://schemas.microsoft.com/office/drawing/2014/main" id="{0F4589DC-5B5D-9341-A3D2-95DC7CC18857}"/>
              </a:ext>
            </a:extLst>
          </p:cNvPr>
          <p:cNvSpPr/>
          <p:nvPr/>
        </p:nvSpPr>
        <p:spPr>
          <a:xfrm>
            <a:off x="-44245" y="3966693"/>
            <a:ext cx="12314903" cy="10686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Imagem 122">
            <a:extLst>
              <a:ext uri="{FF2B5EF4-FFF2-40B4-BE49-F238E27FC236}">
                <a16:creationId xmlns:a16="http://schemas.microsoft.com/office/drawing/2014/main" id="{CDDD3226-5724-D043-9077-A509A57740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96" y="5440696"/>
            <a:ext cx="754073" cy="573096"/>
          </a:xfrm>
          <a:prstGeom prst="rect">
            <a:avLst/>
          </a:prstGeom>
        </p:spPr>
      </p:pic>
      <p:pic>
        <p:nvPicPr>
          <p:cNvPr id="27" name="Imagem 101">
            <a:extLst>
              <a:ext uri="{FF2B5EF4-FFF2-40B4-BE49-F238E27FC236}">
                <a16:creationId xmlns:a16="http://schemas.microsoft.com/office/drawing/2014/main" id="{0F36A79E-0844-2444-BC09-30D1949041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45" y="4112451"/>
            <a:ext cx="376585" cy="376585"/>
          </a:xfrm>
          <a:prstGeom prst="rect">
            <a:avLst/>
          </a:prstGeom>
        </p:spPr>
      </p:pic>
      <p:sp>
        <p:nvSpPr>
          <p:cNvPr id="28" name="CaixaDeTexto 102">
            <a:extLst>
              <a:ext uri="{FF2B5EF4-FFF2-40B4-BE49-F238E27FC236}">
                <a16:creationId xmlns:a16="http://schemas.microsoft.com/office/drawing/2014/main" id="{072043DC-EC5B-884B-B91D-F72AC5C9098C}"/>
              </a:ext>
            </a:extLst>
          </p:cNvPr>
          <p:cNvSpPr txBox="1"/>
          <p:nvPr/>
        </p:nvSpPr>
        <p:spPr>
          <a:xfrm>
            <a:off x="706205" y="4479780"/>
            <a:ext cx="893472" cy="40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Medição &amp; Cobrança</a:t>
            </a:r>
          </a:p>
        </p:txBody>
      </p:sp>
      <p:pic>
        <p:nvPicPr>
          <p:cNvPr id="29" name="Imagem 103">
            <a:extLst>
              <a:ext uri="{FF2B5EF4-FFF2-40B4-BE49-F238E27FC236}">
                <a16:creationId xmlns:a16="http://schemas.microsoft.com/office/drawing/2014/main" id="{5FD2DF91-F5E8-FA4B-A8D6-AE94605769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94" y="4143792"/>
            <a:ext cx="428922" cy="397193"/>
          </a:xfrm>
          <a:prstGeom prst="rect">
            <a:avLst/>
          </a:prstGeom>
        </p:spPr>
      </p:pic>
      <p:sp>
        <p:nvSpPr>
          <p:cNvPr id="30" name="CaixaDeTexto 104">
            <a:extLst>
              <a:ext uri="{FF2B5EF4-FFF2-40B4-BE49-F238E27FC236}">
                <a16:creationId xmlns:a16="http://schemas.microsoft.com/office/drawing/2014/main" id="{B4148223-551A-144E-A6EF-82251F66B75C}"/>
              </a:ext>
            </a:extLst>
          </p:cNvPr>
          <p:cNvSpPr txBox="1"/>
          <p:nvPr/>
        </p:nvSpPr>
        <p:spPr>
          <a:xfrm>
            <a:off x="1611034" y="4481613"/>
            <a:ext cx="1148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Dashboards &amp; Relatórios</a:t>
            </a:r>
          </a:p>
        </p:txBody>
      </p:sp>
      <p:sp>
        <p:nvSpPr>
          <p:cNvPr id="31" name="CaixaDeTexto 105">
            <a:extLst>
              <a:ext uri="{FF2B5EF4-FFF2-40B4-BE49-F238E27FC236}">
                <a16:creationId xmlns:a16="http://schemas.microsoft.com/office/drawing/2014/main" id="{C6C92AE9-3FD1-FE43-9428-0C0BFCDAE725}"/>
              </a:ext>
            </a:extLst>
          </p:cNvPr>
          <p:cNvSpPr txBox="1"/>
          <p:nvPr/>
        </p:nvSpPr>
        <p:spPr>
          <a:xfrm>
            <a:off x="2746115" y="4486562"/>
            <a:ext cx="893472" cy="40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</a:t>
            </a:r>
          </a:p>
          <a:p>
            <a:pPr algn="ctr">
              <a:lnSpc>
                <a:spcPts val="1200"/>
              </a:lnSpc>
            </a:pPr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Custos</a:t>
            </a:r>
          </a:p>
        </p:txBody>
      </p:sp>
      <p:pic>
        <p:nvPicPr>
          <p:cNvPr id="32" name="Imagem 106">
            <a:extLst>
              <a:ext uri="{FF2B5EF4-FFF2-40B4-BE49-F238E27FC236}">
                <a16:creationId xmlns:a16="http://schemas.microsoft.com/office/drawing/2014/main" id="{3C23BEDD-0B73-2144-99FC-F8A7D865BC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74" y="4107048"/>
            <a:ext cx="403787" cy="403787"/>
          </a:xfrm>
          <a:prstGeom prst="rect">
            <a:avLst/>
          </a:prstGeom>
        </p:spPr>
      </p:pic>
      <p:pic>
        <p:nvPicPr>
          <p:cNvPr id="33" name="Imagem 107">
            <a:extLst>
              <a:ext uri="{FF2B5EF4-FFF2-40B4-BE49-F238E27FC236}">
                <a16:creationId xmlns:a16="http://schemas.microsoft.com/office/drawing/2014/main" id="{02E96EB0-5A9D-E742-8C56-E1D9AA92B9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24" y="4107049"/>
            <a:ext cx="397908" cy="397908"/>
          </a:xfrm>
          <a:prstGeom prst="rect">
            <a:avLst/>
          </a:prstGeom>
        </p:spPr>
      </p:pic>
      <p:sp>
        <p:nvSpPr>
          <p:cNvPr id="34" name="CaixaDeTexto 108">
            <a:extLst>
              <a:ext uri="{FF2B5EF4-FFF2-40B4-BE49-F238E27FC236}">
                <a16:creationId xmlns:a16="http://schemas.microsoft.com/office/drawing/2014/main" id="{7A4EDA5E-B924-6744-869D-325808DF10C7}"/>
              </a:ext>
            </a:extLst>
          </p:cNvPr>
          <p:cNvSpPr txBox="1"/>
          <p:nvPr/>
        </p:nvSpPr>
        <p:spPr>
          <a:xfrm>
            <a:off x="3491782" y="4487620"/>
            <a:ext cx="1133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</a:t>
            </a:r>
          </a:p>
          <a:p>
            <a:pPr algn="ctr">
              <a:lnSpc>
                <a:spcPts val="1200"/>
              </a:lnSpc>
            </a:pPr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Service</a:t>
            </a:r>
          </a:p>
        </p:txBody>
      </p:sp>
      <p:pic>
        <p:nvPicPr>
          <p:cNvPr id="35" name="Imagem 109">
            <a:extLst>
              <a:ext uri="{FF2B5EF4-FFF2-40B4-BE49-F238E27FC236}">
                <a16:creationId xmlns:a16="http://schemas.microsoft.com/office/drawing/2014/main" id="{A0B17D55-13D6-094B-9DAE-D106B89176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19" y="4132204"/>
            <a:ext cx="401550" cy="353288"/>
          </a:xfrm>
          <a:prstGeom prst="rect">
            <a:avLst/>
          </a:prstGeom>
        </p:spPr>
      </p:pic>
      <p:sp>
        <p:nvSpPr>
          <p:cNvPr id="36" name="CaixaDeTexto 110">
            <a:extLst>
              <a:ext uri="{FF2B5EF4-FFF2-40B4-BE49-F238E27FC236}">
                <a16:creationId xmlns:a16="http://schemas.microsoft.com/office/drawing/2014/main" id="{71CFA477-EEC8-174D-976F-7CEB2D73FE5B}"/>
              </a:ext>
            </a:extLst>
          </p:cNvPr>
          <p:cNvSpPr txBox="1"/>
          <p:nvPr/>
        </p:nvSpPr>
        <p:spPr>
          <a:xfrm>
            <a:off x="7180056" y="4461589"/>
            <a:ext cx="1199234" cy="38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</a:t>
            </a:r>
            <a:r>
              <a:rPr lang="pt-BR" sz="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Provisionamento</a:t>
            </a:r>
            <a:endParaRPr lang="pt-BR" sz="10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m 111" descr="Resultado de imagem">
            <a:hlinkClick r:id="rId10"/>
            <a:extLst>
              <a:ext uri="{FF2B5EF4-FFF2-40B4-BE49-F238E27FC236}">
                <a16:creationId xmlns:a16="http://schemas.microsoft.com/office/drawing/2014/main" id="{B3F2A31F-06AC-1447-838B-81D86D9A6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183" y="4105440"/>
            <a:ext cx="382457" cy="39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ixaDeTexto 112">
            <a:extLst>
              <a:ext uri="{FF2B5EF4-FFF2-40B4-BE49-F238E27FC236}">
                <a16:creationId xmlns:a16="http://schemas.microsoft.com/office/drawing/2014/main" id="{6BE16C3F-E266-A54A-86A9-33788FF06EE6}"/>
              </a:ext>
            </a:extLst>
          </p:cNvPr>
          <p:cNvSpPr txBox="1"/>
          <p:nvPr/>
        </p:nvSpPr>
        <p:spPr>
          <a:xfrm>
            <a:off x="8302199" y="4466033"/>
            <a:ext cx="1102891" cy="40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Customização</a:t>
            </a:r>
          </a:p>
          <a:p>
            <a:pPr algn="ctr">
              <a:lnSpc>
                <a:spcPts val="1200"/>
              </a:lnSpc>
            </a:pPr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</a:p>
        </p:txBody>
      </p:sp>
      <p:pic>
        <p:nvPicPr>
          <p:cNvPr id="39" name="Imagem 113">
            <a:extLst>
              <a:ext uri="{FF2B5EF4-FFF2-40B4-BE49-F238E27FC236}">
                <a16:creationId xmlns:a16="http://schemas.microsoft.com/office/drawing/2014/main" id="{F93ED212-79B9-0A48-BB67-43A8391D2B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497" y="4140098"/>
            <a:ext cx="346463" cy="346463"/>
          </a:xfrm>
          <a:prstGeom prst="rect">
            <a:avLst/>
          </a:prstGeom>
        </p:spPr>
      </p:pic>
      <p:sp>
        <p:nvSpPr>
          <p:cNvPr id="40" name="CaixaDeTexto 114">
            <a:extLst>
              <a:ext uri="{FF2B5EF4-FFF2-40B4-BE49-F238E27FC236}">
                <a16:creationId xmlns:a16="http://schemas.microsoft.com/office/drawing/2014/main" id="{D6170D74-18E7-1F46-9657-B75AA0A31759}"/>
              </a:ext>
            </a:extLst>
          </p:cNvPr>
          <p:cNvSpPr txBox="1"/>
          <p:nvPr/>
        </p:nvSpPr>
        <p:spPr>
          <a:xfrm>
            <a:off x="9255008" y="4467255"/>
            <a:ext cx="1102891" cy="40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</a:t>
            </a:r>
          </a:p>
          <a:p>
            <a:pPr algn="ctr">
              <a:lnSpc>
                <a:spcPts val="1200"/>
              </a:lnSpc>
            </a:pPr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Auditoria</a:t>
            </a:r>
          </a:p>
        </p:txBody>
      </p:sp>
      <p:pic>
        <p:nvPicPr>
          <p:cNvPr id="41" name="Imagem 115">
            <a:extLst>
              <a:ext uri="{FF2B5EF4-FFF2-40B4-BE49-F238E27FC236}">
                <a16:creationId xmlns:a16="http://schemas.microsoft.com/office/drawing/2014/main" id="{12FAA6E5-7251-C246-9A34-39A9C65D8A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285" y="4132204"/>
            <a:ext cx="585322" cy="404218"/>
          </a:xfrm>
          <a:prstGeom prst="rect">
            <a:avLst/>
          </a:prstGeom>
        </p:spPr>
      </p:pic>
      <p:sp>
        <p:nvSpPr>
          <p:cNvPr id="42" name="CaixaDeTexto 116">
            <a:extLst>
              <a:ext uri="{FF2B5EF4-FFF2-40B4-BE49-F238E27FC236}">
                <a16:creationId xmlns:a16="http://schemas.microsoft.com/office/drawing/2014/main" id="{896204AD-09AF-2B4D-8A5C-914E6415AD7F}"/>
              </a:ext>
            </a:extLst>
          </p:cNvPr>
          <p:cNvSpPr txBox="1"/>
          <p:nvPr/>
        </p:nvSpPr>
        <p:spPr>
          <a:xfrm>
            <a:off x="10242193" y="4496227"/>
            <a:ext cx="1102891" cy="248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</a:p>
        </p:txBody>
      </p:sp>
      <p:sp>
        <p:nvSpPr>
          <p:cNvPr id="43" name="CaixaDeTexto 117">
            <a:extLst>
              <a:ext uri="{FF2B5EF4-FFF2-40B4-BE49-F238E27FC236}">
                <a16:creationId xmlns:a16="http://schemas.microsoft.com/office/drawing/2014/main" id="{95562450-145F-BD48-BB66-5727A1E6148A}"/>
              </a:ext>
            </a:extLst>
          </p:cNvPr>
          <p:cNvSpPr txBox="1"/>
          <p:nvPr/>
        </p:nvSpPr>
        <p:spPr>
          <a:xfrm>
            <a:off x="3819215" y="5583742"/>
            <a:ext cx="178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Usuários finais</a:t>
            </a:r>
          </a:p>
          <a:p>
            <a:pPr algn="ctr"/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119">
            <a:extLst>
              <a:ext uri="{FF2B5EF4-FFF2-40B4-BE49-F238E27FC236}">
                <a16:creationId xmlns:a16="http://schemas.microsoft.com/office/drawing/2014/main" id="{ED861067-6AAF-C34D-960C-35E26E2115CB}"/>
              </a:ext>
            </a:extLst>
          </p:cNvPr>
          <p:cNvSpPr txBox="1"/>
          <p:nvPr/>
        </p:nvSpPr>
        <p:spPr>
          <a:xfrm>
            <a:off x="7616030" y="5575036"/>
            <a:ext cx="2448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</a:p>
        </p:txBody>
      </p:sp>
      <p:cxnSp>
        <p:nvCxnSpPr>
          <p:cNvPr id="46" name="Conector reto 120">
            <a:extLst>
              <a:ext uri="{FF2B5EF4-FFF2-40B4-BE49-F238E27FC236}">
                <a16:creationId xmlns:a16="http://schemas.microsoft.com/office/drawing/2014/main" id="{FF96205F-7AEF-7249-96E3-9E5E026F66F5}"/>
              </a:ext>
            </a:extLst>
          </p:cNvPr>
          <p:cNvCxnSpPr/>
          <p:nvPr/>
        </p:nvCxnSpPr>
        <p:spPr>
          <a:xfrm flipH="1">
            <a:off x="3585816" y="5021480"/>
            <a:ext cx="0" cy="42617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91">
            <a:extLst>
              <a:ext uri="{FF2B5EF4-FFF2-40B4-BE49-F238E27FC236}">
                <a16:creationId xmlns:a16="http://schemas.microsoft.com/office/drawing/2014/main" id="{53A86D49-08C7-E948-B068-CA4C632515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96" y="3148182"/>
            <a:ext cx="1212809" cy="606405"/>
          </a:xfrm>
          <a:prstGeom prst="rect">
            <a:avLst/>
          </a:prstGeom>
        </p:spPr>
      </p:pic>
      <p:pic>
        <p:nvPicPr>
          <p:cNvPr id="18" name="Imagem 92">
            <a:extLst>
              <a:ext uri="{FF2B5EF4-FFF2-40B4-BE49-F238E27FC236}">
                <a16:creationId xmlns:a16="http://schemas.microsoft.com/office/drawing/2014/main" id="{F4528F8F-E75C-704D-AA52-108AB912387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59" y="2239756"/>
            <a:ext cx="1403451" cy="458510"/>
          </a:xfrm>
          <a:prstGeom prst="rect">
            <a:avLst/>
          </a:prstGeom>
        </p:spPr>
      </p:pic>
      <p:pic>
        <p:nvPicPr>
          <p:cNvPr id="19" name="Imagem 93">
            <a:extLst>
              <a:ext uri="{FF2B5EF4-FFF2-40B4-BE49-F238E27FC236}">
                <a16:creationId xmlns:a16="http://schemas.microsoft.com/office/drawing/2014/main" id="{87202ED1-56D7-424E-8950-9CB4B97B5D8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43" y="520904"/>
            <a:ext cx="1350790" cy="492502"/>
          </a:xfrm>
          <a:prstGeom prst="rect">
            <a:avLst/>
          </a:prstGeom>
        </p:spPr>
      </p:pic>
      <p:pic>
        <p:nvPicPr>
          <p:cNvPr id="20" name="Imagem 94">
            <a:extLst>
              <a:ext uri="{FF2B5EF4-FFF2-40B4-BE49-F238E27FC236}">
                <a16:creationId xmlns:a16="http://schemas.microsoft.com/office/drawing/2014/main" id="{B0CDE002-34C5-4C4F-9DBF-C4F88099D9C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33" y="1427618"/>
            <a:ext cx="1562660" cy="523572"/>
          </a:xfrm>
          <a:prstGeom prst="rect">
            <a:avLst/>
          </a:prstGeom>
        </p:spPr>
      </p:pic>
      <p:pic>
        <p:nvPicPr>
          <p:cNvPr id="22" name="Imagem 96">
            <a:extLst>
              <a:ext uri="{FF2B5EF4-FFF2-40B4-BE49-F238E27FC236}">
                <a16:creationId xmlns:a16="http://schemas.microsoft.com/office/drawing/2014/main" id="{1465D407-DE7B-C44C-A8D8-37D02E58895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38" y="2713570"/>
            <a:ext cx="2082695" cy="973062"/>
          </a:xfrm>
          <a:prstGeom prst="rect">
            <a:avLst/>
          </a:prstGeom>
        </p:spPr>
      </p:pic>
      <p:cxnSp>
        <p:nvCxnSpPr>
          <p:cNvPr id="11" name="Conector reto 85">
            <a:extLst>
              <a:ext uri="{FF2B5EF4-FFF2-40B4-BE49-F238E27FC236}">
                <a16:creationId xmlns:a16="http://schemas.microsoft.com/office/drawing/2014/main" id="{DA4CBBC4-E24F-B540-B6C6-B8027BAE1A52}"/>
              </a:ext>
            </a:extLst>
          </p:cNvPr>
          <p:cNvCxnSpPr/>
          <p:nvPr/>
        </p:nvCxnSpPr>
        <p:spPr>
          <a:xfrm flipH="1">
            <a:off x="5833217" y="5030553"/>
            <a:ext cx="0" cy="42617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86">
            <a:extLst>
              <a:ext uri="{FF2B5EF4-FFF2-40B4-BE49-F238E27FC236}">
                <a16:creationId xmlns:a16="http://schemas.microsoft.com/office/drawing/2014/main" id="{E0CD8328-C208-6146-BE0B-66B5F289D73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75" y="5432542"/>
            <a:ext cx="597962" cy="597962"/>
          </a:xfrm>
          <a:prstGeom prst="rect">
            <a:avLst/>
          </a:prstGeom>
        </p:spPr>
      </p:pic>
      <p:pic>
        <p:nvPicPr>
          <p:cNvPr id="13" name="Imagem 87">
            <a:extLst>
              <a:ext uri="{FF2B5EF4-FFF2-40B4-BE49-F238E27FC236}">
                <a16:creationId xmlns:a16="http://schemas.microsoft.com/office/drawing/2014/main" id="{F179CDE4-A2E3-8349-BE0B-F9D5C3E6242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37" y="5418276"/>
            <a:ext cx="908411" cy="625794"/>
          </a:xfrm>
          <a:prstGeom prst="rect">
            <a:avLst/>
          </a:prstGeom>
        </p:spPr>
      </p:pic>
      <p:cxnSp>
        <p:nvCxnSpPr>
          <p:cNvPr id="14" name="Conector reto 88">
            <a:extLst>
              <a:ext uri="{FF2B5EF4-FFF2-40B4-BE49-F238E27FC236}">
                <a16:creationId xmlns:a16="http://schemas.microsoft.com/office/drawing/2014/main" id="{827E5664-B8DA-0142-A601-D30014891875}"/>
              </a:ext>
            </a:extLst>
          </p:cNvPr>
          <p:cNvCxnSpPr/>
          <p:nvPr/>
        </p:nvCxnSpPr>
        <p:spPr>
          <a:xfrm flipH="1">
            <a:off x="7846663" y="5056198"/>
            <a:ext cx="0" cy="42617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1F1DE30-158C-5649-A500-6228377F305D}"/>
              </a:ext>
            </a:extLst>
          </p:cNvPr>
          <p:cNvGrpSpPr/>
          <p:nvPr/>
        </p:nvGrpSpPr>
        <p:grpSpPr>
          <a:xfrm>
            <a:off x="6827776" y="1494497"/>
            <a:ext cx="1491405" cy="382018"/>
            <a:chOff x="6636356" y="1954722"/>
            <a:chExt cx="2112318" cy="541063"/>
          </a:xfrm>
        </p:grpSpPr>
        <p:pic>
          <p:nvPicPr>
            <p:cNvPr id="21" name="Imagem 95">
              <a:extLst>
                <a:ext uri="{FF2B5EF4-FFF2-40B4-BE49-F238E27FC236}">
                  <a16:creationId xmlns:a16="http://schemas.microsoft.com/office/drawing/2014/main" id="{0D7B6664-D06C-4A4F-8A51-876A42EC2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68"/>
            <a:stretch/>
          </p:blipFill>
          <p:spPr>
            <a:xfrm>
              <a:off x="6636356" y="1954722"/>
              <a:ext cx="668536" cy="541063"/>
            </a:xfrm>
            <a:prstGeom prst="rect">
              <a:avLst/>
            </a:prstGeom>
          </p:spPr>
        </p:pic>
        <p:pic>
          <p:nvPicPr>
            <p:cNvPr id="54" name="Imagem 19">
              <a:extLst>
                <a:ext uri="{FF2B5EF4-FFF2-40B4-BE49-F238E27FC236}">
                  <a16:creationId xmlns:a16="http://schemas.microsoft.com/office/drawing/2014/main" id="{B0DD8573-2D4A-EA4C-99AB-6F4F03801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25" b="33465"/>
            <a:stretch/>
          </p:blipFill>
          <p:spPr>
            <a:xfrm>
              <a:off x="7277650" y="2109734"/>
              <a:ext cx="1471024" cy="268926"/>
            </a:xfrm>
            <a:prstGeom prst="rect">
              <a:avLst/>
            </a:prstGeom>
          </p:spPr>
        </p:pic>
      </p:grpSp>
      <p:pic>
        <p:nvPicPr>
          <p:cNvPr id="56" name="Imagem 7">
            <a:extLst>
              <a:ext uri="{FF2B5EF4-FFF2-40B4-BE49-F238E27FC236}">
                <a16:creationId xmlns:a16="http://schemas.microsoft.com/office/drawing/2014/main" id="{DC731074-B32D-A442-8E5F-9328B1BCCE0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42" y="2250123"/>
            <a:ext cx="1446783" cy="361696"/>
          </a:xfrm>
          <a:prstGeom prst="rect">
            <a:avLst/>
          </a:prstGeom>
        </p:spPr>
      </p:pic>
      <p:pic>
        <p:nvPicPr>
          <p:cNvPr id="57" name="Imagem 8">
            <a:extLst>
              <a:ext uri="{FF2B5EF4-FFF2-40B4-BE49-F238E27FC236}">
                <a16:creationId xmlns:a16="http://schemas.microsoft.com/office/drawing/2014/main" id="{3CECA400-E4DC-6E41-9B33-358A6FA3078B}"/>
              </a:ext>
            </a:extLst>
          </p:cNvPr>
          <p:cNvPicPr>
            <a:picLocks noChangeAspect="1"/>
          </p:cNvPicPr>
          <p:nvPr/>
        </p:nvPicPr>
        <p:blipFill>
          <a:blip r:embed="rId24">
            <a:biLevel thresh="75000"/>
          </a:blip>
          <a:stretch>
            <a:fillRect/>
          </a:stretch>
        </p:blipFill>
        <p:spPr>
          <a:xfrm>
            <a:off x="7866156" y="2564379"/>
            <a:ext cx="1044342" cy="466842"/>
          </a:xfrm>
          <a:prstGeom prst="rect">
            <a:avLst/>
          </a:prstGeom>
        </p:spPr>
      </p:pic>
      <p:pic>
        <p:nvPicPr>
          <p:cNvPr id="51" name="Imagem 148">
            <a:extLst>
              <a:ext uri="{FF2B5EF4-FFF2-40B4-BE49-F238E27FC236}">
                <a16:creationId xmlns:a16="http://schemas.microsoft.com/office/drawing/2014/main" id="{FF117162-6D37-4DB1-B3FB-750FFFBB012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29243" y="2284714"/>
            <a:ext cx="1451566" cy="324478"/>
          </a:xfrm>
          <a:prstGeom prst="rect">
            <a:avLst/>
          </a:prstGeom>
        </p:spPr>
      </p:pic>
      <p:pic>
        <p:nvPicPr>
          <p:cNvPr id="52" name="Imagem 149">
            <a:extLst>
              <a:ext uri="{FF2B5EF4-FFF2-40B4-BE49-F238E27FC236}">
                <a16:creationId xmlns:a16="http://schemas.microsoft.com/office/drawing/2014/main" id="{2ED6F604-DC0F-4A9F-94CF-2C4F5894A01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97325" y="3364070"/>
            <a:ext cx="1233575" cy="305231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F91CF609-2609-4E9E-AEEA-336C0FED82C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469614" y="2845111"/>
            <a:ext cx="1523588" cy="558002"/>
          </a:xfrm>
          <a:prstGeom prst="rect">
            <a:avLst/>
          </a:prstGeom>
        </p:spPr>
      </p:pic>
      <p:sp>
        <p:nvSpPr>
          <p:cNvPr id="53" name="CaixaDeTexto 119">
            <a:extLst>
              <a:ext uri="{FF2B5EF4-FFF2-40B4-BE49-F238E27FC236}">
                <a16:creationId xmlns:a16="http://schemas.microsoft.com/office/drawing/2014/main" id="{1DC100B0-39A3-4F78-8097-9C6857EE0A78}"/>
              </a:ext>
            </a:extLst>
          </p:cNvPr>
          <p:cNvSpPr txBox="1"/>
          <p:nvPr/>
        </p:nvSpPr>
        <p:spPr>
          <a:xfrm>
            <a:off x="5594427" y="5581712"/>
            <a:ext cx="2448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PARCEIROS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9B9B61-4533-40AA-9247-74B73960CFD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73679" y="1315558"/>
            <a:ext cx="1214260" cy="691194"/>
          </a:xfrm>
          <a:prstGeom prst="rect">
            <a:avLst/>
          </a:prstGeom>
        </p:spPr>
      </p:pic>
      <p:sp>
        <p:nvSpPr>
          <p:cNvPr id="47" name="Título 1"/>
          <p:cNvSpPr>
            <a:spLocks noGrp="1"/>
          </p:cNvSpPr>
          <p:nvPr>
            <p:ph type="title" idx="4294967295"/>
          </p:nvPr>
        </p:nvSpPr>
        <p:spPr>
          <a:xfrm>
            <a:off x="233251" y="169683"/>
            <a:ext cx="2991046" cy="18700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rgbClr val="FFFF00"/>
                </a:solidFill>
              </a:rPr>
              <a:t>Maturidade:</a:t>
            </a:r>
            <a:br>
              <a:rPr lang="pt-BR" sz="2800" b="1" dirty="0" smtClean="0">
                <a:solidFill>
                  <a:srgbClr val="FFFF00"/>
                </a:solidFill>
              </a:rPr>
            </a:br>
            <a:r>
              <a:rPr lang="pt-BR" b="1" dirty="0" smtClean="0"/>
              <a:t>Gestão </a:t>
            </a:r>
            <a:r>
              <a:rPr lang="pt-BR" b="1" dirty="0" err="1"/>
              <a:t>multinuvem</a:t>
            </a:r>
            <a:r>
              <a:rPr lang="pt-BR" b="1" dirty="0"/>
              <a:t>: navegar em diferentes provedores e soluções com a mesma eficiência que se tinha com a nuvem privada</a:t>
            </a:r>
          </a:p>
        </p:txBody>
      </p:sp>
      <p:sp>
        <p:nvSpPr>
          <p:cNvPr id="50" name="CaixaDeTexto 121">
            <a:extLst>
              <a:ext uri="{FF2B5EF4-FFF2-40B4-BE49-F238E27FC236}">
                <a16:creationId xmlns:a16="http://schemas.microsoft.com/office/drawing/2014/main" id="{247C4B00-F2A5-1D44-8448-42B710C0520F}"/>
              </a:ext>
            </a:extLst>
          </p:cNvPr>
          <p:cNvSpPr txBox="1"/>
          <p:nvPr/>
        </p:nvSpPr>
        <p:spPr>
          <a:xfrm>
            <a:off x="4185407" y="3939067"/>
            <a:ext cx="14222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>
                <a:solidFill>
                  <a:srgbClr val="333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</a:p>
          <a:p>
            <a:pPr algn="r"/>
            <a:r>
              <a:rPr lang="pt-BR" sz="900" b="1" dirty="0">
                <a:solidFill>
                  <a:srgbClr val="333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algn="r"/>
            <a:r>
              <a:rPr lang="pt-BR" sz="900" dirty="0">
                <a:solidFill>
                  <a:srgbClr val="333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</a:p>
        </p:txBody>
      </p:sp>
      <p:pic>
        <p:nvPicPr>
          <p:cNvPr id="55" name="Imagem 125">
            <a:extLst>
              <a:ext uri="{FF2B5EF4-FFF2-40B4-BE49-F238E27FC236}">
                <a16:creationId xmlns:a16="http://schemas.microsoft.com/office/drawing/2014/main" id="{D663B70C-7E9A-2140-ADDC-A4940B10C71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39" y="4546230"/>
            <a:ext cx="754889" cy="157363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A1158C8B-117C-47C9-B12F-FF60014B4F9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535360" y="3844193"/>
            <a:ext cx="1537955" cy="642368"/>
          </a:xfrm>
          <a:prstGeom prst="rect">
            <a:avLst/>
          </a:prstGeom>
        </p:spPr>
      </p:pic>
      <p:sp>
        <p:nvSpPr>
          <p:cNvPr id="66" name="CaixaDeTexto 65"/>
          <p:cNvSpPr txBox="1"/>
          <p:nvPr/>
        </p:nvSpPr>
        <p:spPr>
          <a:xfrm>
            <a:off x="5217251" y="4523758"/>
            <a:ext cx="11004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Powered by</a:t>
            </a:r>
            <a:endParaRPr lang="pt-BR" sz="9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4537710" y="3838018"/>
            <a:ext cx="2762087" cy="1019023"/>
          </a:xfrm>
          <a:prstGeom prst="roundRect">
            <a:avLst/>
          </a:prstGeom>
          <a:noFill/>
          <a:ln w="28575">
            <a:solidFill>
              <a:srgbClr val="76C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101600" y="-101600"/>
            <a:ext cx="12382500" cy="6945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 descr="A picture containing building, person, outdoor, riding&#10;&#10;Description automatically generated">
            <a:extLst>
              <a:ext uri="{FF2B5EF4-FFF2-40B4-BE49-F238E27FC236}">
                <a16:creationId xmlns:a16="http://schemas.microsoft.com/office/drawing/2014/main" id="{1AC00504-609D-1C4F-9309-F7328F854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2" r="14064"/>
          <a:stretch/>
        </p:blipFill>
        <p:spPr>
          <a:xfrm>
            <a:off x="-101600" y="-101600"/>
            <a:ext cx="5664200" cy="6959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765800" y="583750"/>
            <a:ext cx="58401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desafio da </a:t>
            </a:r>
            <a:r>
              <a:rPr lang="pt-BR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da </a:t>
            </a:r>
            <a:r>
              <a:rPr lang="pt-BR" sz="16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multinuvem</a:t>
            </a:r>
            <a:r>
              <a:rPr lang="pt-BR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demanda efetivo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controle da nuvem privada 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Alto envolvimento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do corpo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técnico. Diferentes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linguagens, novas tecnologias,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variados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perfis 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papeis.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Somente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pt-BR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de gestão em </a:t>
            </a:r>
            <a:r>
              <a:rPr lang="pt-BR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multinuvem</a:t>
            </a:r>
            <a:r>
              <a:rPr lang="pt-BR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permitirá navegar em diferentes provedores e soluções com a mesma metodologia aplicada inicialmente na nuvem privada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Elevada </a:t>
            </a:r>
            <a:r>
              <a:rPr lang="pt-BR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maturidade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solução em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nuvem o que assegura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tomada de decisão em um passo ainda maior.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pioneiro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que elevou a RNP ao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topo do mercado nacional e hoje é referencia na busca pela governança em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multinuvem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realizado em equipe pela </a:t>
            </a:r>
            <a:r>
              <a:rPr lang="pt-BR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RNP, Globalweb e </a:t>
            </a:r>
            <a:r>
              <a:rPr lang="pt-BR" sz="16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Jamcracker</a:t>
            </a:r>
            <a:r>
              <a:rPr lang="pt-BR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mira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um futuro muito promissor, onde este caminho está sendo sedimentado com base no controle e governança de TI em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multinuvem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CDE45D7-AE7C-DD4C-812E-A666FCEC378B}"/>
              </a:ext>
            </a:extLst>
          </p:cNvPr>
          <p:cNvSpPr txBox="1">
            <a:spLocks/>
          </p:cNvSpPr>
          <p:nvPr/>
        </p:nvSpPr>
        <p:spPr>
          <a:xfrm>
            <a:off x="101600" y="104643"/>
            <a:ext cx="5394960" cy="137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tx2"/>
                </a:solidFill>
              </a:rPr>
              <a:t>A JORNADA NA PRÁTICA</a:t>
            </a:r>
            <a:br>
              <a:rPr lang="pt-BR" sz="2800" b="1" dirty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O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Case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RNP: o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grande exemplo para o mercado nacional em como atuar de forma segura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na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jornada para a nuvem</a:t>
            </a:r>
          </a:p>
        </p:txBody>
      </p:sp>
      <p:pic>
        <p:nvPicPr>
          <p:cNvPr id="6" name="Picture 2" descr="A picture containing sky, sport&#10;&#10;Description automatically generated">
            <a:extLst>
              <a:ext uri="{FF2B5EF4-FFF2-40B4-BE49-F238E27FC236}">
                <a16:creationId xmlns:a16="http://schemas.microsoft.com/office/drawing/2014/main" id="{EBC1272C-26BC-4C4E-A87A-EB9E9CB9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8" y="2466839"/>
            <a:ext cx="1811605" cy="904546"/>
          </a:xfrm>
          <a:prstGeom prst="rect">
            <a:avLst/>
          </a:prstGeom>
        </p:spPr>
      </p:pic>
      <p:pic>
        <p:nvPicPr>
          <p:cNvPr id="8" name="Picture 6" descr="Resultado de imagem para nas nuvens rn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521" y="2214807"/>
            <a:ext cx="2296224" cy="116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8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101600" y="-101600"/>
            <a:ext cx="12382500" cy="6945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jornada para nuv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8" r="12239"/>
          <a:stretch/>
        </p:blipFill>
        <p:spPr bwMode="auto">
          <a:xfrm>
            <a:off x="-101600" y="-87970"/>
            <a:ext cx="6666523" cy="694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101600" y="-87970"/>
            <a:ext cx="6721231" cy="1658862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025134" y="2262032"/>
            <a:ext cx="4548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Centralização da Informação e Governança</a:t>
            </a:r>
            <a:endParaRPr lang="pt-BR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RNP alcança total governança dos produtos que oferta no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NasNuvens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assim como uma gestão clara e precisa de seu ambiente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multicloud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Pioneirismo na jornada para a Nuvem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RNP se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torna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referência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principal suporte para empresas parceiras do segmento educacional e tecnológico que buscam uma jornada segura e eficiente, com custos otimizados, para chegar à nuvem.  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CDE45D7-AE7C-DD4C-812E-A666FCEC378B}"/>
              </a:ext>
            </a:extLst>
          </p:cNvPr>
          <p:cNvSpPr txBox="1">
            <a:spLocks/>
          </p:cNvSpPr>
          <p:nvPr/>
        </p:nvSpPr>
        <p:spPr>
          <a:xfrm>
            <a:off x="101600" y="104643"/>
            <a:ext cx="5394960" cy="137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/>
              <a:t>ONDE JÁ CHEGAMOS</a:t>
            </a:r>
          </a:p>
          <a:p>
            <a:pPr>
              <a:lnSpc>
                <a:spcPct val="100000"/>
              </a:lnSpc>
            </a:pPr>
            <a:r>
              <a:rPr lang="pt-BR" b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 NasNuvens</a:t>
            </a:r>
            <a:r>
              <a:rPr lang="pt-BR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vai revolucionar a jornada </a:t>
            </a:r>
            <a:r>
              <a:rPr lang="pt-BR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cloud</a:t>
            </a:r>
            <a:r>
              <a:rPr lang="pt-BR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do setor de pesquisas e educacional</a:t>
            </a:r>
            <a:endParaRPr lang="pt-BR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2" descr="A picture containing sky, sport&#10;&#10;Description automatically generated">
            <a:extLst>
              <a:ext uri="{FF2B5EF4-FFF2-40B4-BE49-F238E27FC236}">
                <a16:creationId xmlns:a16="http://schemas.microsoft.com/office/drawing/2014/main" id="{EBC1272C-26BC-4C4E-A87A-EB9E9CB9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47" y="732306"/>
            <a:ext cx="1811605" cy="904546"/>
          </a:xfrm>
          <a:prstGeom prst="rect">
            <a:avLst/>
          </a:prstGeom>
        </p:spPr>
      </p:pic>
      <p:pic>
        <p:nvPicPr>
          <p:cNvPr id="1030" name="Picture 6" descr="Resultado de imagem para nas nuvens rn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19" y="602882"/>
            <a:ext cx="2296224" cy="116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6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3A806502F69B4CBDD4EBC5BEA149D4" ma:contentTypeVersion="7" ma:contentTypeDescription="Crie um novo documento." ma:contentTypeScope="" ma:versionID="bd413f72c896df1c04e44aab855616ee">
  <xsd:schema xmlns:xsd="http://www.w3.org/2001/XMLSchema" xmlns:xs="http://www.w3.org/2001/XMLSchema" xmlns:p="http://schemas.microsoft.com/office/2006/metadata/properties" xmlns:ns2="64aaa46b-1083-4884-a3ed-222ecc0a1ded" targetNamespace="http://schemas.microsoft.com/office/2006/metadata/properties" ma:root="true" ma:fieldsID="744c1e492b8ed4c3e173a96d8de61e2e" ns2:_="">
    <xsd:import namespace="64aaa46b-1083-4884-a3ed-222ecc0a1d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aa46b-1083-4884-a3ed-222ecc0a1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758D6A-498D-4824-8B53-39144D57321B}"/>
</file>

<file path=customXml/itemProps2.xml><?xml version="1.0" encoding="utf-8"?>
<ds:datastoreItem xmlns:ds="http://schemas.openxmlformats.org/officeDocument/2006/customXml" ds:itemID="{F950B91A-2B3D-4547-A0E0-76F2EA0C1894}"/>
</file>

<file path=customXml/itemProps3.xml><?xml version="1.0" encoding="utf-8"?>
<ds:datastoreItem xmlns:ds="http://schemas.openxmlformats.org/officeDocument/2006/customXml" ds:itemID="{41E55EB8-9CA3-4D78-8888-2309F9C8109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</TotalTime>
  <Words>465</Words>
  <Application>Microsoft Office PowerPoint</Application>
  <PresentationFormat>Widescreen</PresentationFormat>
  <Paragraphs>101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Titillium Web</vt:lpstr>
      <vt:lpstr>Office Theme</vt:lpstr>
      <vt:lpstr>Rumo ao Mercado Digital Maturidade e pioneirismo na Jornada para  a Nuvem</vt:lpstr>
      <vt:lpstr>Apresentação do PowerPoint</vt:lpstr>
      <vt:lpstr>Apresentação do PowerPoint</vt:lpstr>
      <vt:lpstr>Apresentação do PowerPoint</vt:lpstr>
      <vt:lpstr>Maturidade: Gestão multinuvem: navegar em diferentes provedores e soluções com a mesma eficiência que se tinha com a nuvem privada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Contreira</dc:creator>
  <cp:lastModifiedBy>admlocal</cp:lastModifiedBy>
  <cp:revision>47</cp:revision>
  <dcterms:created xsi:type="dcterms:W3CDTF">2019-08-22T18:49:08Z</dcterms:created>
  <dcterms:modified xsi:type="dcterms:W3CDTF">2019-08-28T11:36:10Z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0x010100303A806502F69B4CBDD4EBC5BEA149D4</vt:lpwstr>
  </property>
</Properties>
</file>